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7" r:id="rId2"/>
    <p:sldId id="291" r:id="rId3"/>
    <p:sldId id="298" r:id="rId4"/>
    <p:sldId id="257" r:id="rId5"/>
    <p:sldId id="258" r:id="rId6"/>
    <p:sldId id="300" r:id="rId7"/>
    <p:sldId id="260" r:id="rId8"/>
    <p:sldId id="270" r:id="rId9"/>
    <p:sldId id="271" r:id="rId10"/>
    <p:sldId id="301" r:id="rId11"/>
    <p:sldId id="273" r:id="rId12"/>
    <p:sldId id="261" r:id="rId13"/>
    <p:sldId id="272" r:id="rId14"/>
    <p:sldId id="276" r:id="rId15"/>
    <p:sldId id="277" r:id="rId16"/>
    <p:sldId id="303" r:id="rId17"/>
    <p:sldId id="278" r:id="rId18"/>
    <p:sldId id="275" r:id="rId19"/>
    <p:sldId id="282" r:id="rId20"/>
    <p:sldId id="304" r:id="rId21"/>
    <p:sldId id="284" r:id="rId22"/>
    <p:sldId id="285" r:id="rId23"/>
    <p:sldId id="286" r:id="rId24"/>
    <p:sldId id="287" r:id="rId25"/>
    <p:sldId id="288" r:id="rId26"/>
    <p:sldId id="306" r:id="rId27"/>
    <p:sldId id="289" r:id="rId28"/>
    <p:sldId id="290" r:id="rId29"/>
    <p:sldId id="297" r:id="rId30"/>
    <p:sldId id="305" r:id="rId31"/>
    <p:sldId id="3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79063" autoAdjust="0"/>
  </p:normalViewPr>
  <p:slideViewPr>
    <p:cSldViewPr snapToGrid="0">
      <p:cViewPr varScale="1">
        <p:scale>
          <a:sx n="69" d="100"/>
          <a:sy n="69" d="100"/>
        </p:scale>
        <p:origin x="14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AE9E3-6CBB-457C-89D1-8FE24EDDCB06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F7951-DF3F-4858-8829-EA98CE0966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0663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95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Vegan? – Does not consume Meat, meat by products (Gelatin, animal broths) , animal</a:t>
            </a:r>
            <a:r>
              <a:rPr lang="en-US" baseline="0" dirty="0"/>
              <a:t> by products (Eggs, Dairy, honey)</a:t>
            </a:r>
            <a:r>
              <a:rPr lang="en-US" b="1" baseline="0" dirty="0"/>
              <a:t> Does consume plant foods only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Lacto Vegetarian?- Does not consume Meat, </a:t>
            </a:r>
            <a:r>
              <a:rPr lang="en-US" dirty="0"/>
              <a:t>, meat by products (Gelatin, animal broths) , animal</a:t>
            </a:r>
            <a:r>
              <a:rPr lang="en-US" baseline="0" dirty="0"/>
              <a:t> by products (Eggs) </a:t>
            </a:r>
            <a:r>
              <a:rPr lang="en-US" b="1" baseline="0" dirty="0"/>
              <a:t>Does consume dairy;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OVO vegan? – Does not consume Meat,  Dairy by products (Milk and cheese) </a:t>
            </a:r>
            <a:r>
              <a:rPr lang="en-US" b="1" baseline="0" dirty="0"/>
              <a:t>Does consume egg;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Lacto </a:t>
            </a:r>
            <a:r>
              <a:rPr lang="en-US" baseline="0" dirty="0" err="1"/>
              <a:t>Ovo</a:t>
            </a:r>
            <a:r>
              <a:rPr lang="en-US" baseline="0" dirty="0"/>
              <a:t> Vegetarian?- Does not consume Meat, </a:t>
            </a:r>
            <a:r>
              <a:rPr lang="en-US" b="1" baseline="0" dirty="0"/>
              <a:t>Does consume egg and Dairy;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/>
              <a:t>Pollotarian</a:t>
            </a:r>
            <a:r>
              <a:rPr lang="en-US" sz="1200" b="0" dirty="0"/>
              <a:t>? Red meat- Does</a:t>
            </a:r>
            <a:r>
              <a:rPr lang="en-US" sz="1200" b="0" baseline="0" dirty="0"/>
              <a:t> not consume</a:t>
            </a:r>
            <a:r>
              <a:rPr lang="en-US" sz="1200" b="0" dirty="0"/>
              <a:t> Read meat, Fish sea foods </a:t>
            </a:r>
            <a:r>
              <a:rPr lang="en-US" sz="1200" b="1" dirty="0"/>
              <a:t>Does consume</a:t>
            </a:r>
            <a:r>
              <a:rPr lang="en-US" sz="1200" b="1" baseline="0" dirty="0"/>
              <a:t> </a:t>
            </a:r>
            <a:r>
              <a:rPr lang="en-US" sz="1200" b="1" baseline="0" dirty="0" err="1"/>
              <a:t>pourltry</a:t>
            </a:r>
            <a:r>
              <a:rPr lang="en-US" sz="1200" b="1" baseline="0" dirty="0"/>
              <a:t>, fowl, egg, dairy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baseline="0" dirty="0" err="1"/>
              <a:t>Pescatarian</a:t>
            </a:r>
            <a:r>
              <a:rPr lang="en-US" sz="1200" b="0" baseline="0" dirty="0"/>
              <a:t>?- Does not consume Read Meat(</a:t>
            </a:r>
            <a:r>
              <a:rPr lang="en-US" sz="1200" b="0" baseline="0" dirty="0" err="1"/>
              <a:t>beaf</a:t>
            </a:r>
            <a:r>
              <a:rPr lang="en-US" sz="1200" b="0" baseline="0" dirty="0"/>
              <a:t>, lamb, port, </a:t>
            </a:r>
            <a:r>
              <a:rPr lang="en-US" sz="1200" b="0" baseline="0" dirty="0" err="1"/>
              <a:t>vension</a:t>
            </a:r>
            <a:r>
              <a:rPr lang="en-US" sz="1200" b="0" baseline="0" dirty="0"/>
              <a:t> Poultry and fowl </a:t>
            </a:r>
            <a:r>
              <a:rPr lang="en-US" sz="1200" b="1" baseline="0" dirty="0"/>
              <a:t>Does consume fish and seafood's, eggs, dairy</a:t>
            </a:r>
            <a:endParaRPr lang="en-US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58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067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150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22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650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58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92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77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71CE-ED88-46B0-A38E-F03DDDBC7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D773E-0B42-40B5-83A3-38B7EC75B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65DC7-C1FD-4F2D-856E-2CB1B6D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7EC9C-DA17-404F-90FD-FC714F02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76792-2B34-412F-A968-DC89C5F1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15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4EAB-C296-4AC4-AF87-335DE8306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3CECC-B20A-4985-BEF5-A60B51314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5EF0D-1C55-4B0F-AEE1-21274502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2C05-212A-457F-9C95-5FEF4927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22293-9A7E-434F-AA51-B751DB85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325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A9BBDD-8AA2-478C-937A-4A79EFD97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46BC4-21D8-45C7-BFF6-E5FF87DF8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1120-2071-489B-BD79-47B444AA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95E35-06FE-4F6C-92DD-B2F7C17B9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106AC-F88A-46DC-87C8-218C38EB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59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06E5C-7061-4147-B297-24EE753E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3B0F4-2397-41D8-AAA4-0A9750443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EC8A2-FC75-45DC-8013-28F147D8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C5CC2-C63C-41DD-A09B-40177C91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F6134-0C39-4B90-A8DD-5AA86810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83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CCFD-091B-4613-9E89-807EF094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AE9166-C3DE-47B6-AF8B-EF90824B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0802A-BB1A-40EB-8301-AFB7F648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751A2-89B0-41B4-B87D-09BC912D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6175F-1C41-4735-88E6-B9423359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719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6BD2-5BA6-4370-AD13-08EC2B78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4AFAE-8616-45C3-BFC3-48EC229BA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A7E80-C57A-4187-ADF2-8D21D57F5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561E1-132B-4210-B3F8-83C91CDD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0FEA1-E45B-4E75-BED1-33450BBB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D48D7-7206-42DD-BBFB-7D415322D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18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BE5E-B54D-494E-A31C-223801EF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C2015-7735-465A-A8F8-0FBD43343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D94FA-2F82-4386-920D-CC84525FF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1FD24B-E7E3-4F7B-82D3-473BDF987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D8AF67-5387-4582-88D9-9E9A5A41C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EAFBE5-A74D-4A67-9FA1-974864057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9210E7-35ED-4452-ABF3-CF79D7A6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E6E79D-8159-4B1F-BEFC-85B11EB3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99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12B7E-8581-42E7-8137-3C740268D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DDE4D-5084-48D4-9D6E-D6991813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E36C03-11DF-454E-8AF1-0A8F1B40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9CC09-0B16-4652-A3EE-F56D4DEE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864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FEB1C-98BC-4B80-AD98-97ED754D7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99665-8A87-487A-92FD-232B1135A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AA84B-CB13-4551-AA46-1EC92E91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889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09E0-3FBC-4E32-A44A-7F8B2D26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D0B42-0B47-46C3-9804-88D73CF04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E563D-CAB6-4BFA-BF06-5C1957FD1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A2378-6015-43AB-B17C-DC3EE91A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DF176-929C-403E-84CE-A6F84B99A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60B83-5C15-43F1-9728-60A430D7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465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02AD-F5FA-429F-953A-665334A2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D2CDE-F119-4A6A-B6D7-A69A5C38C3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2D9F7-A9FF-4BC8-8F4E-6348D6F0A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12BC9-7677-4F82-A799-6F677EFF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7B768-2A9E-4A7E-945B-0A7E230B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C5EF7-30E3-41D7-9A44-725698F31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07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2ECAB0-579A-4E73-997F-F50324ED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DFEB9-2AE9-4780-AD13-E99981539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FA741-86F3-4963-AFD3-CB66A97D0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338C1-989D-4986-9B7B-9ECE8209EABF}" type="datetimeFigureOut">
              <a:rPr lang="en-IN" smtClean="0"/>
              <a:t>05-01-2021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DFFEC-DBD6-4F74-A64C-051FAF4CA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2CD03-4C78-495D-B888-28D7928D0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6DA12-47B0-44E1-94CC-C92A4C46E4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91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5919" y="2514548"/>
            <a:ext cx="7412294" cy="1820059"/>
          </a:xfrm>
        </p:spPr>
        <p:txBody>
          <a:bodyPr/>
          <a:lstStyle/>
          <a:p>
            <a:r>
              <a:rPr lang="en-US" b="1" dirty="0">
                <a:latin typeface="Bell MT" panose="02020503060305020303" pitchFamily="18" charset="0"/>
              </a:rPr>
              <a:t>CLASSIFICATION OF FOOD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4E917-8013-44A2-AD50-CB40001E8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1" y="20014"/>
            <a:ext cx="2366073" cy="2128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55F49-F16D-4E23-BA1E-9E4C73336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4" b="4961"/>
          <a:stretch/>
        </p:blipFill>
        <p:spPr>
          <a:xfrm>
            <a:off x="5822066" y="219919"/>
            <a:ext cx="2438869" cy="1967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667226-91B8-4665-8208-0182A4D3C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" y="4969199"/>
            <a:ext cx="2254577" cy="1900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D84BC9-425C-41E5-A564-42CB48F1A9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8" t="21068"/>
          <a:stretch/>
        </p:blipFill>
        <p:spPr>
          <a:xfrm>
            <a:off x="9960750" y="2662528"/>
            <a:ext cx="1968725" cy="1840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68A32B-ACCF-4853-A54A-B0ECF1D62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2886" y="5033913"/>
            <a:ext cx="1940109" cy="1736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CD43FB-8415-44F5-9128-7AD62E46F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299091" y="4626531"/>
            <a:ext cx="810585" cy="25233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AC062D-4133-49FE-8DF3-97181824F8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410" t="15930" b="15493"/>
          <a:stretch/>
        </p:blipFill>
        <p:spPr>
          <a:xfrm>
            <a:off x="70881" y="2900368"/>
            <a:ext cx="2274908" cy="16320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5EB6A-DC00-4D19-BE87-DF5033852E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8191" y="4931223"/>
            <a:ext cx="2424653" cy="19139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10E84D-5FED-4879-9E1E-9C4D240B9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5631" y="5097248"/>
            <a:ext cx="2213645" cy="16440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730887-8EA8-4FE0-8180-058AA82558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684" t="19315" b="10477"/>
          <a:stretch/>
        </p:blipFill>
        <p:spPr>
          <a:xfrm>
            <a:off x="8789666" y="273903"/>
            <a:ext cx="3265295" cy="16204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49C1B9-0726-4E7A-9C46-1E3B6DD1CB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78866" y="124992"/>
            <a:ext cx="2050476" cy="202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3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11" y="715747"/>
            <a:ext cx="8204405" cy="7228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Which functional group will you match the following foods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C2557-ABB5-4A98-B779-C0261D4CF47B}"/>
              </a:ext>
            </a:extLst>
          </p:cNvPr>
          <p:cNvSpPr/>
          <p:nvPr/>
        </p:nvSpPr>
        <p:spPr>
          <a:xfrm>
            <a:off x="2588873" y="2428659"/>
            <a:ext cx="50358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A cup of green peas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A bowl of Barley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Dried Raising, Dates, Figs etc.</a:t>
            </a:r>
          </a:p>
          <a:p>
            <a:pPr>
              <a:lnSpc>
                <a:spcPct val="200000"/>
              </a:lnSpc>
            </a:pPr>
            <a:endParaRPr lang="en-US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2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F75AC-D5EE-489D-93C2-233042E7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910"/>
            <a:ext cx="10515600" cy="87044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C. CLASSIFICATION BY CHEMICAL PROPERTIES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3228-4807-492A-8BA4-F36CA6895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70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dietary components of foods are classified according to its chemical nature like: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646B27-46D5-4CAA-A2DB-DA079523E630}"/>
              </a:ext>
            </a:extLst>
          </p:cNvPr>
          <p:cNvSpPr/>
          <p:nvPr/>
        </p:nvSpPr>
        <p:spPr>
          <a:xfrm>
            <a:off x="4202784" y="2979403"/>
            <a:ext cx="4125797" cy="31085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Carbohydrates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Proteins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Fats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Vitamins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Minerals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Dietary Fiber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+mj-lt"/>
              </a:rPr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197976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6D266-1A2C-443B-80F4-4F71E767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794" y="270858"/>
            <a:ext cx="6608975" cy="916919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D. CLASSIFICATION BY MASS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63691-3FEF-4531-A3BF-87D6E95C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715" y="2493241"/>
            <a:ext cx="4860697" cy="4020680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7030A0"/>
                </a:solidFill>
              </a:rPr>
              <a:t>MACRONUTRIENTS</a:t>
            </a:r>
          </a:p>
          <a:p>
            <a:pPr marL="0" indent="0">
              <a:buNone/>
            </a:pPr>
            <a:r>
              <a:rPr lang="en-US" dirty="0"/>
              <a:t>Macronutrients are required in large quantities daily.  </a:t>
            </a:r>
          </a:p>
          <a:p>
            <a:pPr marL="0" indent="0">
              <a:buNone/>
            </a:pPr>
            <a:r>
              <a:rPr lang="en-US" dirty="0"/>
              <a:t>These nutrients includes in substrates in metabolic process  for energy. </a:t>
            </a:r>
          </a:p>
          <a:p>
            <a:pPr marL="0" indent="0">
              <a:buNone/>
            </a:pPr>
            <a:r>
              <a:rPr lang="en-US" dirty="0"/>
              <a:t>They include. </a:t>
            </a:r>
            <a:r>
              <a:rPr lang="en-US" b="1" dirty="0">
                <a:solidFill>
                  <a:srgbClr val="FF0000"/>
                </a:solidFill>
              </a:rPr>
              <a:t>CARBOHYDRATE, PROTEINS &amp; ENERGY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24675E-E581-406D-9C55-90E219B8AA85}"/>
              </a:ext>
            </a:extLst>
          </p:cNvPr>
          <p:cNvSpPr/>
          <p:nvPr/>
        </p:nvSpPr>
        <p:spPr>
          <a:xfrm>
            <a:off x="0" y="1457880"/>
            <a:ext cx="12251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Depending on the quantity required for cells and organisms foods are classified as</a:t>
            </a:r>
            <a:r>
              <a:rPr lang="en-US" dirty="0"/>
              <a:t>: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91F861-1B88-4773-8E59-B4D5A346CB87}"/>
              </a:ext>
            </a:extLst>
          </p:cNvPr>
          <p:cNvSpPr txBox="1">
            <a:spLocks/>
          </p:cNvSpPr>
          <p:nvPr/>
        </p:nvSpPr>
        <p:spPr>
          <a:xfrm>
            <a:off x="5976595" y="2493240"/>
            <a:ext cx="5835192" cy="402068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</a:rPr>
              <a:t>MICRONUTRIENTS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Micronutrients are required in smaller quantities (</a:t>
            </a:r>
            <a:r>
              <a:rPr lang="en-US" i="1" dirty="0"/>
              <a:t>usually in less than milligrams</a:t>
            </a:r>
            <a:r>
              <a:rPr lang="en-US" dirty="0"/>
              <a:t>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are involved in regulating metabolism and energy process but not as substrates.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They include. </a:t>
            </a:r>
            <a:r>
              <a:rPr lang="en-US" b="1" dirty="0">
                <a:solidFill>
                  <a:srgbClr val="FF0000"/>
                </a:solidFill>
              </a:rPr>
              <a:t>VITAMINS AND MINERALS</a:t>
            </a:r>
          </a:p>
        </p:txBody>
      </p:sp>
    </p:spTree>
    <p:extLst>
      <p:ext uri="{BB962C8B-B14F-4D97-AF65-F5344CB8AC3E}">
        <p14:creationId xmlns:p14="http://schemas.microsoft.com/office/powerpoint/2010/main" val="142621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9990-589D-47DF-9F5F-FEF2F8847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734" y="132083"/>
            <a:ext cx="9003384" cy="856468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E.CLASSIFICATION BY NUTRITIVE VALUE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C9860-EA21-413A-91D8-D8C19EDE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30" y="1583703"/>
            <a:ext cx="5847670" cy="45178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A7CF82-48C1-4052-A9D7-CF0D80246D9D}"/>
              </a:ext>
            </a:extLst>
          </p:cNvPr>
          <p:cNvSpPr/>
          <p:nvPr/>
        </p:nvSpPr>
        <p:spPr>
          <a:xfrm>
            <a:off x="248330" y="1507560"/>
            <a:ext cx="6096000" cy="4832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Cereals and millets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Pulses (Legumes)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Nuts and oilseeds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Vegetables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Fruits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Milk and milk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Eggs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Meat, fish and other animal foods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Fats and oils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Sugar and other carbohydrate foods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latin typeface="+mj-lt"/>
              </a:rPr>
              <a:t>Spices and condiments</a:t>
            </a:r>
          </a:p>
        </p:txBody>
      </p:sp>
    </p:spTree>
    <p:extLst>
      <p:ext uri="{BB962C8B-B14F-4D97-AF65-F5344CB8AC3E}">
        <p14:creationId xmlns:p14="http://schemas.microsoft.com/office/powerpoint/2010/main" val="24600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C5B0-1CA8-4816-B257-2C5245246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51" y="231608"/>
            <a:ext cx="4864230" cy="624689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CEREALS AND MILLETS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270A5-DEFE-4437-A023-C7F96B394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55" y="1414021"/>
            <a:ext cx="7636498" cy="4733561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b="1" dirty="0">
                <a:latin typeface="+mj-lt"/>
                <a:cs typeface="Arial" panose="020B0604020202020204" pitchFamily="34" charset="0"/>
              </a:rPr>
              <a:t>T</a:t>
            </a:r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hey form the staple food of a large majority of the population</a:t>
            </a:r>
          </a:p>
          <a:p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They form about 70 to 80 per cent of the diets</a:t>
            </a:r>
          </a:p>
          <a:p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They contain about 6 to 12 per cent proteins and are good sources of some vitamins </a:t>
            </a:r>
          </a:p>
          <a:p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Cereals are deficient in Vitamins A, D, B12 and C.</a:t>
            </a:r>
          </a:p>
          <a:p>
            <a:r>
              <a:rPr lang="en-US" b="1" dirty="0">
                <a:latin typeface="+mj-lt"/>
                <a:cs typeface="Arial" panose="020B0604020202020204" pitchFamily="34" charset="0"/>
              </a:rPr>
              <a:t>Millets also belong to cereals groups</a:t>
            </a:r>
            <a:endParaRPr lang="en-US" b="1" dirty="0">
              <a:effectLst/>
              <a:latin typeface="+mj-lt"/>
              <a:cs typeface="Arial" panose="020B0604020202020204" pitchFamily="34" charset="0"/>
            </a:endParaRPr>
          </a:p>
          <a:p>
            <a:r>
              <a:rPr lang="en-US" b="1" dirty="0" err="1">
                <a:effectLst/>
                <a:latin typeface="+mj-lt"/>
                <a:cs typeface="Arial" panose="020B0604020202020204" pitchFamily="34" charset="0"/>
              </a:rPr>
              <a:t>Ragi</a:t>
            </a:r>
            <a:r>
              <a:rPr lang="en-US" b="1" dirty="0">
                <a:effectLst/>
                <a:latin typeface="+mj-lt"/>
                <a:cs typeface="Arial" panose="020B0604020202020204" pitchFamily="34" charset="0"/>
              </a:rPr>
              <a:t> is one of the richest sources of Calcium containing about 344 mg/100g.</a:t>
            </a:r>
            <a:endParaRPr lang="en-IN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45F4C-F7DB-46A7-A3F1-3BBFFFDC8F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8"/>
          <a:stretch/>
        </p:blipFill>
        <p:spPr>
          <a:xfrm>
            <a:off x="8088200" y="1414021"/>
            <a:ext cx="3876847" cy="37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6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1C0B5-F8E4-4457-A4E8-90D13AD9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289" y="491241"/>
            <a:ext cx="5392918" cy="681250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PULSES AND LEGUMES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F9D71-F75A-4844-A947-C3E5403BA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57" y="1379375"/>
            <a:ext cx="7960898" cy="4351338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Dried whole beans are pulses/legumes  rich in proteins containing about </a:t>
            </a:r>
            <a:r>
              <a:rPr lang="en-US" b="1" dirty="0">
                <a:solidFill>
                  <a:srgbClr val="FF0000"/>
                </a:solidFill>
                <a:latin typeface="Arial Narrow" panose="020B0606020202030204" pitchFamily="34" charset="0"/>
              </a:rPr>
              <a:t>19 to 24 per cent</a:t>
            </a:r>
            <a:r>
              <a:rPr lang="en-US" dirty="0">
                <a:latin typeface="Arial Narrow" panose="020B0606020202030204" pitchFamily="34" charset="0"/>
              </a:rPr>
              <a:t>. </a:t>
            </a:r>
          </a:p>
          <a:p>
            <a:r>
              <a:rPr lang="en-US" dirty="0">
                <a:latin typeface="Arial Narrow" panose="020B0606020202030204" pitchFamily="34" charset="0"/>
              </a:rPr>
              <a:t>Broken pulses/legumes are called </a:t>
            </a:r>
            <a:r>
              <a:rPr lang="en-US" dirty="0" err="1">
                <a:latin typeface="Arial Narrow" panose="020B0606020202030204" pitchFamily="34" charset="0"/>
              </a:rPr>
              <a:t>dhals</a:t>
            </a:r>
            <a:r>
              <a:rPr lang="en-US" dirty="0">
                <a:latin typeface="Arial Narrow" panose="020B0606020202030204" pitchFamily="34" charset="0"/>
              </a:rPr>
              <a:t>/lentils</a:t>
            </a:r>
          </a:p>
          <a:p>
            <a:r>
              <a:rPr lang="en-US" dirty="0">
                <a:latin typeface="Arial Narrow" panose="020B0606020202030204" pitchFamily="34" charset="0"/>
              </a:rPr>
              <a:t>They are good sources of many B vitamins and minerals</a:t>
            </a:r>
          </a:p>
          <a:p>
            <a:r>
              <a:rPr lang="en-US" dirty="0">
                <a:latin typeface="Arial Narrow" panose="020B0606020202030204" pitchFamily="34" charset="0"/>
              </a:rPr>
              <a:t>Deficient in vitamins A, D, B12 and C. </a:t>
            </a:r>
          </a:p>
          <a:p>
            <a:r>
              <a:rPr lang="en-US" dirty="0">
                <a:latin typeface="Arial Narrow" panose="020B0606020202030204" pitchFamily="34" charset="0"/>
              </a:rPr>
              <a:t>Tender pulses e.g., green Bengal gram, green peas, green field beans etc., contain fair amounts of vitamin C. </a:t>
            </a:r>
          </a:p>
          <a:p>
            <a:r>
              <a:rPr lang="en-US" dirty="0">
                <a:latin typeface="Arial Narrow" panose="020B0606020202030204" pitchFamily="34" charset="0"/>
              </a:rPr>
              <a:t>Further </a:t>
            </a:r>
            <a:r>
              <a:rPr lang="en-US" b="1" dirty="0">
                <a:solidFill>
                  <a:srgbClr val="FF0000"/>
                </a:solidFill>
                <a:latin typeface="Arial Narrow" panose="020B0606020202030204" pitchFamily="34" charset="0"/>
              </a:rPr>
              <a:t>germination</a:t>
            </a:r>
            <a:r>
              <a:rPr lang="en-US" dirty="0">
                <a:latin typeface="Arial Narrow" panose="020B0606020202030204" pitchFamily="34" charset="0"/>
              </a:rPr>
              <a:t> of pulses </a:t>
            </a:r>
            <a:r>
              <a:rPr lang="en-US" b="1" dirty="0">
                <a:solidFill>
                  <a:srgbClr val="FF0000"/>
                </a:solidFill>
                <a:latin typeface="Arial Narrow" panose="020B0606020202030204" pitchFamily="34" charset="0"/>
              </a:rPr>
              <a:t>enhances the vitamin C </a:t>
            </a:r>
            <a:r>
              <a:rPr lang="en-US" dirty="0">
                <a:latin typeface="Arial Narrow" panose="020B0606020202030204" pitchFamily="34" charset="0"/>
              </a:rPr>
              <a:t>content. 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1DD56-AB1C-47C4-9544-4934C5E4B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234" y="527901"/>
            <a:ext cx="3888766" cy="2587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3A8EE-A529-49D0-980C-D6C316E8D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117" y="3327662"/>
            <a:ext cx="3429000" cy="32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493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808" y="451757"/>
            <a:ext cx="5672220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Identify the Foods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0" y="2095500"/>
            <a:ext cx="4762500" cy="476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4" r="49933" b="1"/>
          <a:stretch/>
        </p:blipFill>
        <p:spPr>
          <a:xfrm>
            <a:off x="5100124" y="2082018"/>
            <a:ext cx="47689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AC3F-F239-45E7-9A00-53D19B0F2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255" y="193757"/>
            <a:ext cx="4987565" cy="747238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NUTS AND OIL SEEDS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C58F9-3673-4B4F-ADEC-986601EF1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38" y="1373031"/>
            <a:ext cx="10515600" cy="2425864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dirty="0">
                <a:effectLst/>
              </a:rPr>
              <a:t>They contain about </a:t>
            </a:r>
            <a:r>
              <a:rPr lang="en-US" b="1" dirty="0">
                <a:solidFill>
                  <a:srgbClr val="7030A0"/>
                </a:solidFill>
                <a:effectLst/>
              </a:rPr>
              <a:t>18-40 per cent proteins</a:t>
            </a:r>
            <a:r>
              <a:rPr lang="en-US" b="1" dirty="0">
                <a:effectLst/>
              </a:rPr>
              <a:t>. 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Soybean is the richest source of proteins containing about 40%, along with B-vitamins, vitamin E, phosphorus and Iron. </a:t>
            </a:r>
          </a:p>
          <a:p>
            <a:r>
              <a:rPr lang="en-US" dirty="0">
                <a:effectLst/>
              </a:rPr>
              <a:t>They </a:t>
            </a:r>
            <a:r>
              <a:rPr lang="en-US" b="1" dirty="0">
                <a:solidFill>
                  <a:srgbClr val="7030A0"/>
                </a:solidFill>
                <a:effectLst/>
              </a:rPr>
              <a:t>do not contain Vitamin A, D, B12 and C.</a:t>
            </a:r>
          </a:p>
          <a:p>
            <a:r>
              <a:rPr lang="en-US" dirty="0">
                <a:effectLst/>
              </a:rPr>
              <a:t>Oilseeds can be used for the preparation of milk substitutes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67A7A-AB5C-4B90-9802-D5D37E168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007" y="4386245"/>
            <a:ext cx="3621593" cy="2471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F0972-A481-4979-8341-A3EBD219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407" y="4604550"/>
            <a:ext cx="3621593" cy="2035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517C8-28C4-4B38-B365-2A58AC03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55221"/>
            <a:ext cx="3787580" cy="21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8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1DAEB-3371-4B08-995E-370A33C4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337" y="180485"/>
            <a:ext cx="3215326" cy="775518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VEGETABLES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724" y="1062054"/>
            <a:ext cx="110018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Vegetables may be broadly divided into three groups from the nutritional point of view </a:t>
            </a:r>
          </a:p>
          <a:p>
            <a:pPr marL="0" indent="0">
              <a:buNone/>
            </a:pPr>
            <a:r>
              <a:rPr lang="en-US" dirty="0"/>
              <a:t>1</a:t>
            </a:r>
            <a:r>
              <a:rPr lang="en-US" dirty="0">
                <a:solidFill>
                  <a:srgbClr val="7030A0"/>
                </a:solidFill>
              </a:rPr>
              <a:t>. Green leafy vegetables         2.  </a:t>
            </a:r>
            <a:r>
              <a:rPr lang="en-US" dirty="0">
                <a:solidFill>
                  <a:srgbClr val="7030A0"/>
                </a:solidFill>
                <a:effectLst/>
              </a:rPr>
              <a:t>R</a:t>
            </a:r>
            <a:r>
              <a:rPr lang="en-US" dirty="0">
                <a:solidFill>
                  <a:srgbClr val="7030A0"/>
                </a:solidFill>
              </a:rPr>
              <a:t>oots and tubers      3.  Other vegetables</a:t>
            </a:r>
            <a:endParaRPr lang="en-US" dirty="0">
              <a:solidFill>
                <a:srgbClr val="7030A0"/>
              </a:solidFill>
              <a:effectLst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888887-2755-4A2F-8269-7CE959B0FB16}"/>
              </a:ext>
            </a:extLst>
          </p:cNvPr>
          <p:cNvSpPr txBox="1">
            <a:spLocks/>
          </p:cNvSpPr>
          <p:nvPr/>
        </p:nvSpPr>
        <p:spPr>
          <a:xfrm>
            <a:off x="159470" y="2612011"/>
            <a:ext cx="7089742" cy="40368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000" b="1" dirty="0">
              <a:latin typeface="Arial Narrow" panose="020B0606020202030204" pitchFamily="34" charset="0"/>
            </a:endParaRPr>
          </a:p>
          <a:p>
            <a:r>
              <a:rPr lang="en-US" sz="3000" b="1" dirty="0">
                <a:latin typeface="Arial Narrow" panose="020B0606020202030204" pitchFamily="34" charset="0"/>
              </a:rPr>
              <a:t>Green Leafy Vegetables</a:t>
            </a:r>
          </a:p>
          <a:p>
            <a:endParaRPr lang="en-US" sz="3000" b="1" dirty="0">
              <a:latin typeface="Arial Narrow" panose="020B0606020202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 Narrow" panose="020B0606020202030204" pitchFamily="34" charset="0"/>
              </a:rPr>
              <a:t>Green leafy vegetables are rich in β carotene (provitamin 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 Narrow" panose="020B0606020202030204" pitchFamily="34" charset="0"/>
              </a:rPr>
              <a:t>They are good sources of calcium, riboflavin, folic acid and vitamin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effectLst/>
                <a:latin typeface="Arial Narrow" panose="020B0606020202030204" pitchFamily="34" charset="0"/>
              </a:rPr>
              <a:t>They are the cheapest among the protective food</a:t>
            </a:r>
            <a:r>
              <a:rPr lang="en-US" sz="3200" dirty="0">
                <a:effectLst/>
                <a:latin typeface="Arial Narrow" panose="020B0606020202030204" pitchFamily="34" charset="0"/>
              </a:rPr>
              <a:t>s</a:t>
            </a:r>
            <a:r>
              <a:rPr lang="en-US" sz="3200" dirty="0">
                <a:effectLst/>
              </a:rPr>
              <a:t>.</a:t>
            </a:r>
          </a:p>
          <a:p>
            <a:endParaRPr lang="en-IN" sz="30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E94EF4-96DC-4C52-847C-7D01D9D8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467" y="3080153"/>
            <a:ext cx="4782534" cy="33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FA14F-D3C9-4A0E-BBAA-A439B2260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606" y="175934"/>
            <a:ext cx="7542227" cy="3301453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ROOTS AND TUBERS</a:t>
            </a:r>
            <a:r>
              <a:rPr lang="en-US" dirty="0"/>
              <a:t>:</a:t>
            </a:r>
          </a:p>
          <a:p>
            <a:r>
              <a:rPr lang="en-US" dirty="0"/>
              <a:t>The important foods in this group are potato, sweet potato, tapioca, carrot elephant yam and </a:t>
            </a:r>
            <a:r>
              <a:rPr lang="en-US" dirty="0" err="1"/>
              <a:t>colocasia</a:t>
            </a:r>
            <a:r>
              <a:rPr lang="en-US" dirty="0"/>
              <a:t>. </a:t>
            </a:r>
          </a:p>
          <a:p>
            <a:r>
              <a:rPr lang="en-US" dirty="0"/>
              <a:t>They are, in general, good sources of carbohydrate. </a:t>
            </a:r>
          </a:p>
          <a:p>
            <a:r>
              <a:rPr lang="en-US" dirty="0"/>
              <a:t>They are, however, poor sources of proteins, except potato which is a fair source.  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C392EE-4B65-4409-8F9E-7C7AC4CB9FFA}"/>
              </a:ext>
            </a:extLst>
          </p:cNvPr>
          <p:cNvSpPr/>
          <p:nvPr/>
        </p:nvSpPr>
        <p:spPr>
          <a:xfrm>
            <a:off x="276519" y="4136011"/>
            <a:ext cx="7472314" cy="224676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800" b="1" dirty="0"/>
              <a:t>Other Vegetables: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group includes a large number of vegetables.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Some of them are good sources of Vitamin 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Yellow pumpkin is a fair source of β carotene.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25649-B689-4798-A918-D254080E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234" y="213642"/>
            <a:ext cx="3714160" cy="3263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68103-DE72-49C5-AD0E-67EA2A85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879" y="3879947"/>
            <a:ext cx="3685881" cy="276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C2AC-34E7-46BE-AFE5-C76269281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05" y="233150"/>
            <a:ext cx="10515600" cy="57755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+mn-lt"/>
              </a:rPr>
              <a:t>Definitions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84CB9-ED7E-46F1-943C-367C2E181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73" y="810705"/>
            <a:ext cx="11906054" cy="5882326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+mj-lt"/>
              </a:rPr>
              <a:t>Food: </a:t>
            </a:r>
            <a:r>
              <a:rPr lang="en-IN" sz="2600" b="1" dirty="0">
                <a:solidFill>
                  <a:srgbClr val="0000CC"/>
                </a:solidFill>
                <a:latin typeface="+mj-lt"/>
              </a:rPr>
              <a:t>An Edible material consisting essential nutrients used in the body of an organism to sustain growth, repair, and vital processes and to furnish energy.</a:t>
            </a:r>
          </a:p>
          <a:p>
            <a:r>
              <a:rPr lang="en-US" sz="2600" b="1" dirty="0">
                <a:solidFill>
                  <a:srgbClr val="FF0000"/>
                </a:solidFill>
                <a:latin typeface="+mj-lt"/>
              </a:rPr>
              <a:t>Nutrient</a:t>
            </a:r>
            <a:r>
              <a:rPr lang="en-IN" sz="2600" b="1" dirty="0">
                <a:solidFill>
                  <a:srgbClr val="FF0000"/>
                </a:solidFill>
                <a:latin typeface="+mj-lt"/>
              </a:rPr>
              <a:t>: </a:t>
            </a: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Nutrients are compounds in foods essential to life and health, providing us with energy, the building blocks for repair and growth and substances necessary to regulate chemical processes.</a:t>
            </a:r>
            <a:endParaRPr lang="en-IN" sz="26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IN" sz="2600" b="1" dirty="0">
                <a:solidFill>
                  <a:srgbClr val="FF0000"/>
                </a:solidFill>
                <a:latin typeface="+mj-lt"/>
              </a:rPr>
              <a:t>Diet:</a:t>
            </a:r>
            <a:r>
              <a:rPr lang="en-US" sz="26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600" b="1" dirty="0">
                <a:solidFill>
                  <a:srgbClr val="0000CC"/>
                </a:solidFill>
                <a:latin typeface="+mj-lt"/>
              </a:rPr>
              <a:t>The kinds of food that a person, animal, or community habitually eats</a:t>
            </a:r>
            <a:endParaRPr lang="en-IN" sz="2600" b="1" dirty="0">
              <a:solidFill>
                <a:srgbClr val="0000CC"/>
              </a:solidFill>
              <a:latin typeface="+mj-lt"/>
            </a:endParaRPr>
          </a:p>
          <a:p>
            <a:r>
              <a:rPr lang="en-IN" sz="2600" b="1" dirty="0">
                <a:solidFill>
                  <a:srgbClr val="FF0000"/>
                </a:solidFill>
                <a:latin typeface="+mj-lt"/>
              </a:rPr>
              <a:t>Balanced Diet: </a:t>
            </a: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A diet consisting of a variety of different types of food and providing adequate amounts of the nutrients necessary for good health.</a:t>
            </a:r>
            <a:endParaRPr lang="en-IN" sz="26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IN" sz="2600" b="1" dirty="0">
                <a:solidFill>
                  <a:srgbClr val="FF0000"/>
                </a:solidFill>
                <a:latin typeface="+mj-lt"/>
              </a:rPr>
              <a:t>Deficiency Diseases: </a:t>
            </a:r>
            <a:r>
              <a:rPr lang="en-US" sz="2600" b="1" dirty="0">
                <a:solidFill>
                  <a:srgbClr val="0000CC"/>
                </a:solidFill>
                <a:latin typeface="+mj-lt"/>
              </a:rPr>
              <a:t>A disease caused by the lack of an element in the diet, usually a particular vitamin or mineral.</a:t>
            </a:r>
            <a:endParaRPr lang="en-IN" sz="2600" b="1" dirty="0">
              <a:solidFill>
                <a:srgbClr val="0000CC"/>
              </a:solidFill>
              <a:latin typeface="+mj-lt"/>
            </a:endParaRPr>
          </a:p>
          <a:p>
            <a:r>
              <a:rPr lang="en-IN" sz="2600" b="1" dirty="0">
                <a:solidFill>
                  <a:srgbClr val="FF0000"/>
                </a:solidFill>
                <a:latin typeface="+mj-lt"/>
              </a:rPr>
              <a:t>Nutrition: </a:t>
            </a:r>
            <a:r>
              <a:rPr lang="en-IN" sz="2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</a:t>
            </a: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he process of providing or obtaining the food necessary for health and growth.</a:t>
            </a:r>
            <a:endParaRPr lang="en-IN" sz="26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r>
              <a:rPr lang="en-IN" sz="2600" b="1" dirty="0">
                <a:solidFill>
                  <a:srgbClr val="FF0000"/>
                </a:solidFill>
                <a:latin typeface="+mj-lt"/>
              </a:rPr>
              <a:t>Health: </a:t>
            </a:r>
            <a:r>
              <a:rPr lang="en-US" sz="2600" b="1" dirty="0">
                <a:solidFill>
                  <a:srgbClr val="0000CC"/>
                </a:solidFill>
                <a:latin typeface="+mj-lt"/>
              </a:rPr>
              <a:t>A state of complete physical, mental, and social well-being, not merely the absence of disease or infirmity</a:t>
            </a:r>
          </a:p>
        </p:txBody>
      </p:sp>
    </p:spTree>
    <p:extLst>
      <p:ext uri="{BB962C8B-B14F-4D97-AF65-F5344CB8AC3E}">
        <p14:creationId xmlns:p14="http://schemas.microsoft.com/office/powerpoint/2010/main" val="37564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vegetable  group – </a:t>
            </a:r>
            <a:br>
              <a:rPr lang="en-US" b="1" dirty="0">
                <a:latin typeface="Algerian" panose="04020705040A02060702" pitchFamily="82" charset="0"/>
              </a:rPr>
            </a:br>
            <a:r>
              <a:rPr lang="en-US" b="1" dirty="0">
                <a:latin typeface="Algerian" panose="04020705040A02060702" pitchFamily="82" charset="0"/>
              </a:rPr>
              <a:t>Say yes/No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339" y="2588456"/>
            <a:ext cx="11001867" cy="357052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7030A0"/>
                </a:solidFill>
              </a:rPr>
              <a:t>Ginger and Garlic belongs to Roots and tubers - Yes /No</a:t>
            </a:r>
          </a:p>
          <a:p>
            <a:endParaRPr lang="en-IN" dirty="0">
              <a:solidFill>
                <a:srgbClr val="7030A0"/>
              </a:solidFill>
            </a:endParaRPr>
          </a:p>
          <a:p>
            <a:r>
              <a:rPr lang="en-IN" dirty="0">
                <a:solidFill>
                  <a:srgbClr val="7030A0"/>
                </a:solidFill>
              </a:rPr>
              <a:t>Brussels, cabbage, </a:t>
            </a:r>
            <a:r>
              <a:rPr lang="en-IN" dirty="0" err="1">
                <a:solidFill>
                  <a:srgbClr val="7030A0"/>
                </a:solidFill>
              </a:rPr>
              <a:t>Brocolli</a:t>
            </a:r>
            <a:r>
              <a:rPr lang="en-IN" dirty="0">
                <a:solidFill>
                  <a:srgbClr val="7030A0"/>
                </a:solidFill>
              </a:rPr>
              <a:t> belongs to Other vegetables group- </a:t>
            </a:r>
            <a:r>
              <a:rPr lang="en-IN" dirty="0" smtClean="0">
                <a:solidFill>
                  <a:srgbClr val="7030A0"/>
                </a:solidFill>
              </a:rPr>
              <a:t>Yes/No</a:t>
            </a: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r>
              <a:rPr lang="en-IN" dirty="0" smtClean="0">
                <a:solidFill>
                  <a:srgbClr val="7030A0"/>
                </a:solidFill>
              </a:rPr>
              <a:t>Onion</a:t>
            </a:r>
            <a:r>
              <a:rPr lang="en-IN" dirty="0">
                <a:solidFill>
                  <a:srgbClr val="7030A0"/>
                </a:solidFill>
              </a:rPr>
              <a:t>, Sweet potato, Yam does not belong to vegetable </a:t>
            </a:r>
            <a:r>
              <a:rPr lang="en-IN" dirty="0" err="1">
                <a:solidFill>
                  <a:srgbClr val="7030A0"/>
                </a:solidFill>
              </a:rPr>
              <a:t>goups</a:t>
            </a:r>
            <a:r>
              <a:rPr lang="en-IN" dirty="0">
                <a:solidFill>
                  <a:srgbClr val="7030A0"/>
                </a:solidFill>
              </a:rPr>
              <a:t>- Yes/No</a:t>
            </a: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079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FF48-533F-4D7F-9FAE-C4AA4B29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494" y="204454"/>
            <a:ext cx="1839012" cy="850933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FRUITS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E56B-E3E8-45CD-9EB2-19C2CE785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23" y="1451275"/>
            <a:ext cx="5977379" cy="4351338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dirty="0"/>
              <a:t>Mango and papaya are in general good sources of β carotene, Amla and guava are very rich in vitamin C. </a:t>
            </a:r>
          </a:p>
          <a:p>
            <a:r>
              <a:rPr lang="en-US" dirty="0"/>
              <a:t>Tomato, citrus, papaya, cashew apple and pineapple are also the richest source of Vitamin C. </a:t>
            </a:r>
          </a:p>
          <a:p>
            <a:r>
              <a:rPr lang="en-US" dirty="0"/>
              <a:t>Apple, banana and grapes are poor sources of vitamin C.</a:t>
            </a:r>
          </a:p>
          <a:p>
            <a:r>
              <a:rPr lang="en-US" dirty="0"/>
              <a:t>Yellow </a:t>
            </a:r>
            <a:r>
              <a:rPr lang="en-US" dirty="0" err="1"/>
              <a:t>colour</a:t>
            </a:r>
            <a:r>
              <a:rPr lang="en-US" dirty="0"/>
              <a:t> fruits are rich source of Beta-carotene (Vit A)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34949-75C6-47C0-B269-3CE6CE56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60" y="1451275"/>
            <a:ext cx="52807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4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DDDC-AC75-486D-B946-014CED45A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907" y="281571"/>
            <a:ext cx="6392159" cy="916919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MILK AND MILK PRODUCTS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30294-EDD2-4944-B5C8-F65E5692F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009" y="1642112"/>
            <a:ext cx="7606764" cy="4786823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>
                <a:latin typeface="+mj-lt"/>
              </a:rPr>
              <a:t>Milk is a food for infants and supplement to the diets of children and adults. </a:t>
            </a:r>
          </a:p>
          <a:p>
            <a:r>
              <a:rPr lang="en-US" b="1" dirty="0">
                <a:latin typeface="+mj-lt"/>
              </a:rPr>
              <a:t>Milk is almost a complete food except for iron and vitamin C. </a:t>
            </a:r>
          </a:p>
          <a:p>
            <a:r>
              <a:rPr lang="en-US" b="1" dirty="0">
                <a:latin typeface="+mj-lt"/>
              </a:rPr>
              <a:t>Milk proteins are of high biological value - 100 ml of cow’s milk provides about</a:t>
            </a:r>
            <a:r>
              <a:rPr lang="en-US" b="1" dirty="0">
                <a:effectLst/>
                <a:latin typeface="+mj-lt"/>
              </a:rPr>
              <a:t> </a:t>
            </a:r>
            <a:r>
              <a:rPr lang="en-US" b="1" dirty="0">
                <a:latin typeface="+mj-lt"/>
              </a:rPr>
              <a:t>3.2g protein, 4.1g fat, 120 mg calcium, 0.19 mg riboflavin, 53µg of vitamin A and substantial amounts of B-vitamins and minerals. </a:t>
            </a:r>
          </a:p>
          <a:p>
            <a:r>
              <a:rPr lang="en-US" b="1" dirty="0">
                <a:latin typeface="+mj-lt"/>
              </a:rPr>
              <a:t>Fat content of buffalo milk is twice the amount present in cow’s milk.</a:t>
            </a:r>
          </a:p>
          <a:p>
            <a:endParaRPr lang="en-IN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0A3AA-151C-4985-BD1D-5FA7130C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637" y="2036189"/>
            <a:ext cx="3945490" cy="35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22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5EBC-BD14-4F63-A337-77CDBD41D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380" y="173591"/>
            <a:ext cx="1829586" cy="869786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EGGS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AD48A-FF0D-46ED-A80E-998E23100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773" y="1470581"/>
            <a:ext cx="7453462" cy="4675696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just"/>
            <a:r>
              <a:rPr lang="en-US" b="1" dirty="0">
                <a:latin typeface="+mj-lt"/>
              </a:rPr>
              <a:t>Hen’s egg contains about 13 per cent protein of very high biological value and 13 per cent fat.</a:t>
            </a:r>
          </a:p>
          <a:p>
            <a:pPr algn="just"/>
            <a:r>
              <a:rPr lang="en-US" b="1" dirty="0">
                <a:latin typeface="+mj-lt"/>
              </a:rPr>
              <a:t>It is a rich source of vitamin A and some B –vitamins. It is a fair source of vitamin D but doesn’t contain Vitamin C. 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  <a:latin typeface="+mj-lt"/>
              </a:rPr>
              <a:t>Egg white </a:t>
            </a:r>
            <a:r>
              <a:rPr lang="en-US" b="1" dirty="0">
                <a:latin typeface="+mj-lt"/>
              </a:rPr>
              <a:t>contains about 12 per cent proteins and some B-vitamins and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devoid of fat and vitamin A</a:t>
            </a:r>
            <a:r>
              <a:rPr lang="en-US" b="1" dirty="0">
                <a:latin typeface="+mj-lt"/>
              </a:rPr>
              <a:t>. 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  <a:latin typeface="+mj-lt"/>
              </a:rPr>
              <a:t>Egg yolk </a:t>
            </a:r>
            <a:r>
              <a:rPr lang="en-US" b="1" dirty="0">
                <a:latin typeface="+mj-lt"/>
              </a:rPr>
              <a:t>contains about 15 per cent proteins and 3 per cent fat.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It’s a rich source of vitamin A and fair source of Iron, B-vitamins and vitamin –D.</a:t>
            </a:r>
          </a:p>
          <a:p>
            <a:pPr algn="just"/>
            <a:endParaRPr lang="en-IN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F5EDE-2EAE-434E-8A2F-FAB498EF2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3"/>
          <a:stretch/>
        </p:blipFill>
        <p:spPr>
          <a:xfrm>
            <a:off x="7735761" y="1470581"/>
            <a:ext cx="4367752" cy="46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93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A158C-BD4A-4B04-B9BE-DF9EE4CD9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78" y="291351"/>
            <a:ext cx="4685907" cy="1325563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Meat, Fish and other Animal foods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07D0C-9FCE-4AD6-9808-91554F6F0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557" y="2769825"/>
            <a:ext cx="5161550" cy="2482425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latin typeface="+mj-lt"/>
              </a:rPr>
              <a:t>Meat is rich in proteins (18-22 per cent) of high biological value.</a:t>
            </a:r>
          </a:p>
          <a:p>
            <a:r>
              <a:rPr lang="en-US" b="1" dirty="0">
                <a:latin typeface="+mj-lt"/>
              </a:rPr>
              <a:t>It is fair source of B-vitamins. </a:t>
            </a:r>
          </a:p>
          <a:p>
            <a:r>
              <a:rPr lang="en-US" b="1" dirty="0">
                <a:latin typeface="+mj-lt"/>
              </a:rPr>
              <a:t>It does not contain Vitamin A, C or D and </a:t>
            </a:r>
            <a:r>
              <a:rPr lang="en-US" b="1" dirty="0" err="1">
                <a:latin typeface="+mj-lt"/>
              </a:rPr>
              <a:t>fibre</a:t>
            </a:r>
            <a:r>
              <a:rPr lang="en-US" b="1" dirty="0">
                <a:latin typeface="+mj-lt"/>
              </a:rPr>
              <a:t>.</a:t>
            </a:r>
          </a:p>
          <a:p>
            <a:endParaRPr lang="en-IN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0EA49-6A61-4CF2-99E6-10683EB6D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744" y="0"/>
            <a:ext cx="6393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64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0B88-00C5-4C5B-8A60-CE0339786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957" y="286548"/>
            <a:ext cx="3569478" cy="1039469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FATS AND OILS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340F2-2D1D-4EB7-BEE6-3341A5F10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277" y="1998482"/>
            <a:ext cx="6794759" cy="3996965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just"/>
            <a:r>
              <a:rPr lang="en-US" dirty="0"/>
              <a:t>They serve as source of energy and provide the essential fatty acids. </a:t>
            </a:r>
          </a:p>
          <a:p>
            <a:pPr algn="just"/>
            <a:r>
              <a:rPr lang="en-US" dirty="0"/>
              <a:t>Butter, ghee and vitamin A.</a:t>
            </a:r>
          </a:p>
          <a:p>
            <a:pPr algn="just"/>
            <a:r>
              <a:rPr lang="en-US" dirty="0"/>
              <a:t>Many of them are </a:t>
            </a:r>
            <a:r>
              <a:rPr lang="en-US" dirty="0" err="1"/>
              <a:t>vanaspathi</a:t>
            </a:r>
            <a:r>
              <a:rPr lang="en-US" dirty="0"/>
              <a:t> are good source of vitamin A (2500 IU per 100g).</a:t>
            </a:r>
          </a:p>
          <a:p>
            <a:pPr algn="just"/>
            <a:r>
              <a:rPr lang="en-US" dirty="0"/>
              <a:t>The common vegetable oils and fats do not contain carotene and food source of   Vitamin E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6D985-B7F3-43D4-A8C9-296587FF6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32" r="4181" b="6391"/>
          <a:stretch/>
        </p:blipFill>
        <p:spPr>
          <a:xfrm>
            <a:off x="7211357" y="2177591"/>
            <a:ext cx="4752434" cy="38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36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092590" y="49236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24" y="486925"/>
            <a:ext cx="9206606" cy="72289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How Well Do You Know Your </a:t>
            </a:r>
            <a:br>
              <a:rPr lang="en-US" b="1" dirty="0">
                <a:latin typeface="Algerian" panose="04020705040A02060702" pitchFamily="82" charset="0"/>
              </a:rPr>
            </a:br>
            <a:r>
              <a:rPr lang="en-US" b="1" dirty="0">
                <a:latin typeface="Algerian" panose="04020705040A02060702" pitchFamily="82" charset="0"/>
              </a:rPr>
              <a:t>Favorite Foods 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981" y="2370405"/>
            <a:ext cx="10515600" cy="32528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Egg lack _____________ Vitamins</a:t>
            </a:r>
          </a:p>
          <a:p>
            <a:r>
              <a:rPr lang="en-US" dirty="0">
                <a:solidFill>
                  <a:srgbClr val="7030A0"/>
                </a:solidFill>
              </a:rPr>
              <a:t>What fruit is native to southern Asia, and is the most dominant tropical fruit variety produced worldwide?-  Fruit when raw is rich in Vita C and when ripe is good source of Vita A</a:t>
            </a:r>
          </a:p>
          <a:p>
            <a:r>
              <a:rPr lang="en-US" dirty="0">
                <a:solidFill>
                  <a:srgbClr val="7030A0"/>
                </a:solidFill>
              </a:rPr>
              <a:t>Which country is the biggest producer of dates?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04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46A2-7C37-44B7-B68B-B18EC900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509" y="247138"/>
            <a:ext cx="7259425" cy="989209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SUGARS AND CARBOHYDRATES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B332A-9EFC-4B19-8B93-9D5F5B547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671"/>
            <a:ext cx="10515600" cy="2407010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latin typeface="+mj-lt"/>
              </a:rPr>
              <a:t>The carbohydrate foods commonly used are cane sugar, jaggery, glucose, honey, syrup, custard powder, arrowroot flour and sago. </a:t>
            </a:r>
          </a:p>
          <a:p>
            <a:r>
              <a:rPr lang="en-US" b="1" dirty="0">
                <a:latin typeface="+mj-lt"/>
              </a:rPr>
              <a:t>They serve mainly as a source of energy.</a:t>
            </a:r>
          </a:p>
          <a:p>
            <a:r>
              <a:rPr lang="en-US" b="1" dirty="0">
                <a:latin typeface="+mj-lt"/>
              </a:rPr>
              <a:t>Honey and jaggery contain limited quantities of minerals and vitamins.</a:t>
            </a:r>
          </a:p>
          <a:p>
            <a:endParaRPr lang="en-IN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821A5-B1FC-4CED-B22F-DD19FF13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363" y="4145425"/>
            <a:ext cx="3601104" cy="2679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0803E-E321-44E1-B956-4024FFFEB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82" y="4102211"/>
            <a:ext cx="3601104" cy="270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0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C88DC-C2C9-4B6C-97F1-E5C5F80D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73" y="506527"/>
            <a:ext cx="6043367" cy="832079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CONDIMENTS AND SPICES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F32D-D80B-4DF2-BC39-3740492C1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73" y="1591136"/>
            <a:ext cx="6288463" cy="4064945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>
                <a:effectLst/>
                <a:latin typeface="+mj-lt"/>
              </a:rPr>
              <a:t>Spices and Condiments are not important sources of nutrient in average diets, but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it</a:t>
            </a:r>
            <a:r>
              <a:rPr lang="en-US" b="1" dirty="0">
                <a:solidFill>
                  <a:srgbClr val="FF0000"/>
                </a:solidFill>
                <a:effectLst/>
                <a:latin typeface="+mj-lt"/>
              </a:rPr>
              <a:t> enhances the palatability of the diet and play a functional role</a:t>
            </a:r>
            <a:r>
              <a:rPr lang="en-US" b="1" dirty="0">
                <a:effectLst/>
                <a:latin typeface="+mj-lt"/>
              </a:rPr>
              <a:t>. </a:t>
            </a:r>
          </a:p>
          <a:p>
            <a:r>
              <a:rPr lang="en-US" b="1" dirty="0">
                <a:effectLst/>
                <a:latin typeface="+mj-lt"/>
              </a:rPr>
              <a:t>The </a:t>
            </a:r>
            <a:r>
              <a:rPr lang="en-US" b="1" dirty="0" err="1">
                <a:effectLst/>
                <a:latin typeface="+mj-lt"/>
              </a:rPr>
              <a:t>flavour</a:t>
            </a:r>
            <a:r>
              <a:rPr lang="en-US" b="1" dirty="0">
                <a:effectLst/>
                <a:latin typeface="+mj-lt"/>
              </a:rPr>
              <a:t> principles present in them help to improve the </a:t>
            </a:r>
            <a:r>
              <a:rPr lang="en-US" b="1" dirty="0" err="1">
                <a:effectLst/>
                <a:latin typeface="+mj-lt"/>
              </a:rPr>
              <a:t>flavour</a:t>
            </a:r>
            <a:r>
              <a:rPr lang="en-US" b="1" dirty="0">
                <a:effectLst/>
                <a:latin typeface="+mj-lt"/>
              </a:rPr>
              <a:t> and acceptability of food preparations. </a:t>
            </a:r>
          </a:p>
          <a:p>
            <a:r>
              <a:rPr lang="en-US" b="1" dirty="0">
                <a:effectLst/>
                <a:latin typeface="+mj-lt"/>
              </a:rPr>
              <a:t>Spices </a:t>
            </a:r>
            <a:r>
              <a:rPr lang="en-US" b="1" dirty="0">
                <a:solidFill>
                  <a:srgbClr val="FF0000"/>
                </a:solidFill>
                <a:effectLst/>
                <a:latin typeface="+mj-lt"/>
              </a:rPr>
              <a:t>are the treasure of antioxidants and health promoting components</a:t>
            </a:r>
            <a:r>
              <a:rPr lang="en-US" b="1" dirty="0">
                <a:effectLst/>
                <a:latin typeface="+mj-lt"/>
              </a:rPr>
              <a:t>.</a:t>
            </a:r>
          </a:p>
          <a:p>
            <a:pPr marL="0" indent="0">
              <a:buNone/>
            </a:pPr>
            <a:endParaRPr lang="en-IN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48D19-7591-49B0-B69D-5CC75387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027" y="506527"/>
            <a:ext cx="5476973" cy="59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80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E009-BCE5-45B7-83BD-DA081A2F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0932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SIGNIFICANCE OF FOOD GROUP CLASSIFICATION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6375F-3EE4-4A7F-BFCE-B98865368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885"/>
            <a:ext cx="10515600" cy="3412503"/>
          </a:xfr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Planning wholesome balanced menus to achieve nutritional adequacy.</a:t>
            </a:r>
          </a:p>
          <a:p>
            <a:endParaRPr lang="en-US" b="1" dirty="0">
              <a:latin typeface="+mj-lt"/>
            </a:endParaRPr>
          </a:p>
          <a:p>
            <a:r>
              <a:rPr lang="en-US" b="1" dirty="0">
                <a:latin typeface="+mj-lt"/>
              </a:rPr>
              <a:t>Assessing nutritional status – a brief diet history of an individual can disclose inadequacies of food and nutrients from any of the five groups.</a:t>
            </a:r>
          </a:p>
          <a:p>
            <a:endParaRPr lang="en-IN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8786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7554351" y="0"/>
            <a:ext cx="4645365" cy="26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9657" y="654492"/>
            <a:ext cx="9440119" cy="7228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Do you know these people </a:t>
            </a:r>
            <a:br>
              <a:rPr lang="en-US" b="1" dirty="0">
                <a:latin typeface="Algerian" panose="04020705040A02060702" pitchFamily="82" charset="0"/>
              </a:rPr>
            </a:br>
            <a:r>
              <a:rPr lang="en-US" b="1" dirty="0">
                <a:latin typeface="Algerian" panose="04020705040A02060702" pitchFamily="82" charset="0"/>
              </a:rPr>
              <a:t>by profession ????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91986" y="2223123"/>
            <a:ext cx="4048247" cy="3957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indent="-463550"/>
            <a:r>
              <a:rPr lang="en-US" sz="4000" dirty="0">
                <a:solidFill>
                  <a:srgbClr val="7030A0"/>
                </a:solidFill>
              </a:rPr>
              <a:t>Dietitian </a:t>
            </a:r>
          </a:p>
          <a:p>
            <a:pPr marL="463550" indent="-463550"/>
            <a:endParaRPr lang="en-US" sz="4000" dirty="0">
              <a:solidFill>
                <a:srgbClr val="7030A0"/>
              </a:solidFill>
            </a:endParaRPr>
          </a:p>
          <a:p>
            <a:pPr marL="463550" indent="-463550"/>
            <a:r>
              <a:rPr lang="en-US" sz="4000" dirty="0">
                <a:solidFill>
                  <a:srgbClr val="7030A0"/>
                </a:solidFill>
              </a:rPr>
              <a:t>Nutritionist</a:t>
            </a:r>
          </a:p>
          <a:p>
            <a:pPr marL="463550" indent="-463550"/>
            <a:endParaRPr lang="en-US" sz="4000" dirty="0">
              <a:solidFill>
                <a:srgbClr val="7030A0"/>
              </a:solidFill>
            </a:endParaRPr>
          </a:p>
          <a:p>
            <a:pPr marL="463550" indent="-463550"/>
            <a:r>
              <a:rPr lang="en-US" sz="4000" dirty="0">
                <a:solidFill>
                  <a:srgbClr val="7030A0"/>
                </a:solidFill>
              </a:rPr>
              <a:t>Food Scientist</a:t>
            </a:r>
          </a:p>
          <a:p>
            <a:pPr marL="463550" indent="-463550"/>
            <a:endParaRPr lang="en-US" sz="4000" dirty="0">
              <a:solidFill>
                <a:srgbClr val="7030A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53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47336" y="881744"/>
            <a:ext cx="966450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Science-</a:t>
            </a:r>
            <a:r>
              <a:rPr lang="en-IN" sz="2400" dirty="0">
                <a:cs typeface="Calibri" panose="020F0502020204030204" pitchFamily="34" charset="0"/>
              </a:rPr>
              <a:t> </a:t>
            </a:r>
            <a:r>
              <a:rPr lang="en-IN" sz="2400" dirty="0" err="1">
                <a:cs typeface="Calibri" panose="020F0502020204030204" pitchFamily="34" charset="0"/>
              </a:rPr>
              <a:t>Srilakshmi</a:t>
            </a:r>
            <a:r>
              <a:rPr lang="en-IN" sz="2400" dirty="0">
                <a:cs typeface="Calibri" panose="020F0502020204030204" pitchFamily="34" charset="0"/>
              </a:rPr>
              <a:t>, Prosper Montague Publishing Group Ltd., Hamlyn, London. 2003.</a:t>
            </a:r>
          </a:p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&amp; Nutrition- </a:t>
            </a:r>
            <a:r>
              <a:rPr lang="en-IN" sz="2400" dirty="0" err="1">
                <a:cs typeface="Calibri" panose="020F0502020204030204" pitchFamily="34" charset="0"/>
              </a:rPr>
              <a:t>Swaminathan</a:t>
            </a:r>
            <a:r>
              <a:rPr lang="en-IN" sz="2400" dirty="0">
                <a:cs typeface="Calibri" panose="020F0502020204030204" pitchFamily="34" charset="0"/>
              </a:rPr>
              <a:t>, The Bangalore Printing &amp; publishing co ltd., Vol I, Second Edition, Bangalore (1995).</a:t>
            </a:r>
          </a:p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</a:rPr>
              <a:t>An Introduction to Lifestyle Management: </a:t>
            </a:r>
            <a:r>
              <a:rPr lang="en-US" sz="2400" dirty="0">
                <a:solidFill>
                  <a:srgbClr val="333333"/>
                </a:solidFill>
              </a:rPr>
              <a:t>Facilitator’s Handbook, </a:t>
            </a:r>
            <a:r>
              <a:rPr lang="en-US" sz="2400" u="sng" dirty="0" err="1">
                <a:solidFill>
                  <a:srgbClr val="333333"/>
                </a:solidFill>
              </a:rPr>
              <a:t>Dr.Anja</a:t>
            </a:r>
            <a:r>
              <a:rPr lang="en-US" sz="2400" u="sng" dirty="0">
                <a:solidFill>
                  <a:srgbClr val="333333"/>
                </a:solidFill>
              </a:rPr>
              <a:t> </a:t>
            </a:r>
            <a:r>
              <a:rPr lang="en-US" sz="2400" dirty="0">
                <a:solidFill>
                  <a:srgbClr val="333333"/>
                </a:solidFill>
              </a:rPr>
              <a:t>Morris-Paxton,  2019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47336" y="208635"/>
            <a:ext cx="3606018" cy="64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REFERENCE BOOKS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6092" y="3703606"/>
            <a:ext cx="6138347" cy="643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DEVELOPED RESOURCE MATERIALS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66092" y="4191529"/>
            <a:ext cx="9645748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66092" y="4302175"/>
            <a:ext cx="9664504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/>
              <a:t>Classification of Foods-  Developed PDF attached in Ample course content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8989" y="5055900"/>
            <a:ext cx="4760599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LOCAL VIDEO DEVELOPED: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8989" y="5706637"/>
            <a:ext cx="9664504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/>
              <a:t>Food Groups/Food Pyramid- Video is available in Ample course content   </a:t>
            </a:r>
          </a:p>
        </p:txBody>
      </p:sp>
    </p:spTree>
    <p:extLst>
      <p:ext uri="{BB962C8B-B14F-4D97-AF65-F5344CB8AC3E}">
        <p14:creationId xmlns:p14="http://schemas.microsoft.com/office/powerpoint/2010/main" val="1176004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3" y="-6313"/>
            <a:ext cx="4840220" cy="68643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8599" y="1880202"/>
            <a:ext cx="335950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000" b="1" dirty="0">
                <a:solidFill>
                  <a:srgbClr val="7030A0"/>
                </a:solidFill>
              </a:rPr>
              <a:t>TAKE HOME</a:t>
            </a:r>
          </a:p>
          <a:p>
            <a:pPr algn="ctr">
              <a:lnSpc>
                <a:spcPct val="120000"/>
              </a:lnSpc>
            </a:pPr>
            <a:r>
              <a:rPr lang="en-US" sz="5000" b="1" dirty="0">
                <a:solidFill>
                  <a:srgbClr val="00B050"/>
                </a:solidFill>
              </a:rPr>
              <a:t>3 Veggies</a:t>
            </a:r>
          </a:p>
          <a:p>
            <a:pPr algn="ctr">
              <a:lnSpc>
                <a:spcPct val="120000"/>
              </a:lnSpc>
            </a:pPr>
            <a:r>
              <a:rPr lang="en-US" sz="5000" b="1" dirty="0">
                <a:solidFill>
                  <a:srgbClr val="FFC000"/>
                </a:solidFill>
              </a:rPr>
              <a:t>2 Fruits</a:t>
            </a:r>
          </a:p>
        </p:txBody>
      </p:sp>
    </p:spTree>
    <p:extLst>
      <p:ext uri="{BB962C8B-B14F-4D97-AF65-F5344CB8AC3E}">
        <p14:creationId xmlns:p14="http://schemas.microsoft.com/office/powerpoint/2010/main" val="283042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033FA-E958-450E-9CF1-EDC023E59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122" y="312131"/>
            <a:ext cx="7023755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FOOD GROUP CLASSIFICATION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C218-CD7D-4491-9912-A5CB774B4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0528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 food group is a collection of foods that share similar nutritional properties or biological classifications. Foods are classified accordingly as: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solidFill>
                  <a:srgbClr val="FF0000"/>
                </a:solidFill>
              </a:rPr>
              <a:t>Classification by Origin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Classification by Functions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solidFill>
                  <a:srgbClr val="FF0000"/>
                </a:solidFill>
              </a:rPr>
              <a:t>Classification by Chemical nature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Classification by Mass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solidFill>
                  <a:srgbClr val="FF0000"/>
                </a:solidFill>
              </a:rPr>
              <a:t>Classification by Nutritive value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31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AF5F4-2809-48A2-B55F-5AB76C901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4575" y="193152"/>
            <a:ext cx="9059944" cy="716437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/>
              <a:t>A. CLASSIFICATION OF FOOD BY ORIGIN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EC2F0-0B7E-45CC-8F10-8D4E1D804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714" y="1608081"/>
            <a:ext cx="2397159" cy="543555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PLANT FOODS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E9CAE-974F-480D-948F-E93E5D31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875" y="1232408"/>
            <a:ext cx="6311638" cy="2892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2F9412-1184-4D6D-8773-CE3885D31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7" b="6933"/>
          <a:stretch/>
        </p:blipFill>
        <p:spPr>
          <a:xfrm>
            <a:off x="5242875" y="4109431"/>
            <a:ext cx="6311638" cy="2748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A366A7-2231-4FEE-B422-BA575AE0D43A}"/>
              </a:ext>
            </a:extLst>
          </p:cNvPr>
          <p:cNvSpPr/>
          <p:nvPr/>
        </p:nvSpPr>
        <p:spPr>
          <a:xfrm>
            <a:off x="1792330" y="5483715"/>
            <a:ext cx="2534440" cy="523220"/>
          </a:xfrm>
          <a:prstGeom prst="rect">
            <a:avLst/>
          </a:prstGeo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ANIMAL FOODS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936" y="2848177"/>
            <a:ext cx="4121834" cy="19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4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7354958" y="0"/>
            <a:ext cx="4844758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97" y="220441"/>
            <a:ext cx="6776977" cy="7228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/>
            </a:r>
            <a:br>
              <a:rPr lang="en-US" b="1" dirty="0">
                <a:latin typeface="Algerian" panose="04020705040A02060702" pitchFamily="82" charset="0"/>
              </a:rPr>
            </a:br>
            <a:r>
              <a:rPr lang="en-US" b="1" dirty="0">
                <a:latin typeface="Algerian" panose="04020705040A02060702" pitchFamily="82" charset="0"/>
              </a:rPr>
              <a:t>Have your heard about </a:t>
            </a:r>
            <a:br>
              <a:rPr lang="en-US" b="1" dirty="0">
                <a:latin typeface="Algerian" panose="04020705040A02060702" pitchFamily="82" charset="0"/>
              </a:rPr>
            </a:br>
            <a:r>
              <a:rPr lang="en-US" b="1" dirty="0">
                <a:latin typeface="Algerian" panose="04020705040A02060702" pitchFamily="82" charset="0"/>
              </a:rPr>
              <a:t>these terms????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91986" y="2223123"/>
            <a:ext cx="4048247" cy="3957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indent="-463550"/>
            <a:endParaRPr lang="en-US" sz="4000" dirty="0">
              <a:solidFill>
                <a:srgbClr val="7030A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C2557-ABB5-4A98-B779-C0261D4CF47B}"/>
              </a:ext>
            </a:extLst>
          </p:cNvPr>
          <p:cNvSpPr/>
          <p:nvPr/>
        </p:nvSpPr>
        <p:spPr>
          <a:xfrm>
            <a:off x="3070183" y="1535408"/>
            <a:ext cx="5797485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Vegan?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Lacto Vegetarian?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7030A0"/>
                </a:solidFill>
              </a:rPr>
              <a:t>Ovo</a:t>
            </a:r>
            <a:r>
              <a:rPr lang="en-US" sz="2800" b="1" dirty="0">
                <a:solidFill>
                  <a:srgbClr val="7030A0"/>
                </a:solidFill>
              </a:rPr>
              <a:t> Vegetarian?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7030A0"/>
                </a:solidFill>
              </a:rPr>
              <a:t>Lacto </a:t>
            </a:r>
            <a:r>
              <a:rPr lang="en-US" sz="2800" b="1" dirty="0" err="1">
                <a:solidFill>
                  <a:srgbClr val="7030A0"/>
                </a:solidFill>
              </a:rPr>
              <a:t>Ovo</a:t>
            </a:r>
            <a:r>
              <a:rPr lang="en-US" sz="2800" b="1" dirty="0">
                <a:solidFill>
                  <a:srgbClr val="7030A0"/>
                </a:solidFill>
              </a:rPr>
              <a:t> Vegetarian?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7030A0"/>
                </a:solidFill>
              </a:rPr>
              <a:t>Pollotarian</a:t>
            </a:r>
            <a:r>
              <a:rPr lang="en-US" sz="2800" b="1" dirty="0">
                <a:solidFill>
                  <a:srgbClr val="7030A0"/>
                </a:solidFill>
              </a:rPr>
              <a:t>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7030A0"/>
                </a:solidFill>
              </a:rPr>
              <a:t>Pescatarian</a:t>
            </a:r>
            <a:r>
              <a:rPr lang="en-US" sz="2800" b="1" dirty="0">
                <a:solidFill>
                  <a:srgbClr val="7030A0"/>
                </a:solidFill>
              </a:rPr>
              <a:t>?</a:t>
            </a:r>
          </a:p>
          <a:p>
            <a:pPr>
              <a:lnSpc>
                <a:spcPct val="200000"/>
              </a:lnSpc>
            </a:pPr>
            <a:endParaRPr lang="en-US" sz="2800" b="1" dirty="0"/>
          </a:p>
          <a:p>
            <a:pPr>
              <a:lnSpc>
                <a:spcPct val="200000"/>
              </a:lnSpc>
            </a:pPr>
            <a:endParaRPr lang="en-US" sz="2800" b="1" dirty="0"/>
          </a:p>
          <a:p>
            <a:pPr>
              <a:lnSpc>
                <a:spcPct val="200000"/>
              </a:lnSpc>
            </a:pPr>
            <a:endParaRPr lang="en-US" sz="2800" b="1" dirty="0"/>
          </a:p>
          <a:p>
            <a:pPr>
              <a:lnSpc>
                <a:spcPct val="200000"/>
              </a:lnSpc>
            </a:pPr>
            <a:endParaRPr lang="en-US" sz="2800" b="1" dirty="0"/>
          </a:p>
          <a:p>
            <a:pPr>
              <a:lnSpc>
                <a:spcPct val="200000"/>
              </a:lnSpc>
            </a:pPr>
            <a:endParaRPr lang="en-US" sz="2800" b="1" dirty="0"/>
          </a:p>
          <a:p>
            <a:pPr>
              <a:lnSpc>
                <a:spcPct val="200000"/>
              </a:lnSpc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0285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77F0-49E9-4964-8C4B-263DA7AA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770" y="293278"/>
            <a:ext cx="7834460" cy="775518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B. CLASSIFICATION BY FUNCTIONS</a:t>
            </a:r>
            <a:endParaRPr lang="en-IN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31287A-B735-42FB-B3A0-0A03D4D12380}"/>
              </a:ext>
            </a:extLst>
          </p:cNvPr>
          <p:cNvSpPr txBox="1">
            <a:spLocks/>
          </p:cNvSpPr>
          <p:nvPr/>
        </p:nvSpPr>
        <p:spPr>
          <a:xfrm>
            <a:off x="5892931" y="1149324"/>
            <a:ext cx="4120299" cy="16033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ENERGY YIELDING FOODS</a:t>
            </a:r>
          </a:p>
          <a:p>
            <a:r>
              <a:rPr lang="en-US" b="1" dirty="0">
                <a:solidFill>
                  <a:srgbClr val="FF0000"/>
                </a:solidFill>
              </a:rPr>
              <a:t>BODY BUILDING FOODS</a:t>
            </a:r>
          </a:p>
          <a:p>
            <a:r>
              <a:rPr lang="en-US" b="1" dirty="0">
                <a:solidFill>
                  <a:srgbClr val="FF0000"/>
                </a:solidFill>
              </a:rPr>
              <a:t>PROTECTIVE FOODS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BAC12C5-B299-4A9F-98D5-6519FEDCA016}"/>
              </a:ext>
            </a:extLst>
          </p:cNvPr>
          <p:cNvSpPr txBox="1">
            <a:spLocks/>
          </p:cNvSpPr>
          <p:nvPr/>
        </p:nvSpPr>
        <p:spPr>
          <a:xfrm>
            <a:off x="287895" y="3071836"/>
            <a:ext cx="3781749" cy="566910"/>
          </a:xfrm>
          <a:prstGeom prst="rect">
            <a:avLst/>
          </a:prstGeo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ENERGY YIELDING FOODS</a:t>
            </a:r>
            <a:endParaRPr lang="en-IN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5C2557-ABB5-4A98-B779-C0261D4CF47B}"/>
              </a:ext>
            </a:extLst>
          </p:cNvPr>
          <p:cNvSpPr/>
          <p:nvPr/>
        </p:nvSpPr>
        <p:spPr>
          <a:xfrm>
            <a:off x="197962" y="1480826"/>
            <a:ext cx="54150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/>
              <a:t>Foods which nourishes the body is classified according to their function and food groups.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74CC95-2D4F-430A-9198-322DF25A938F}"/>
              </a:ext>
            </a:extLst>
          </p:cNvPr>
          <p:cNvSpPr/>
          <p:nvPr/>
        </p:nvSpPr>
        <p:spPr>
          <a:xfrm>
            <a:off x="287895" y="3811012"/>
            <a:ext cx="7834460" cy="3046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+mj-lt"/>
              </a:rPr>
              <a:t>This group includes foods rich in carbohydrate, fat and protein. They may be broadly divided into two groups.</a:t>
            </a: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+mj-lt"/>
              </a:rPr>
              <a:t>Cereals, pulses, roots and tubers: </a:t>
            </a:r>
            <a:r>
              <a:rPr lang="en-US" sz="2400" b="1" dirty="0">
                <a:latin typeface="+mj-lt"/>
              </a:rPr>
              <a:t>Cereals provide in addition to energy large amounts of proteins, minerals and vitamins in the diet. Pulses also give protein and B vitamins besides giving energy to the body.</a:t>
            </a: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+mj-lt"/>
              </a:rPr>
              <a:t>Fats, Oils and pure carbohydrates like sugars</a:t>
            </a:r>
            <a:r>
              <a:rPr lang="en-US" sz="2400" b="1" dirty="0">
                <a:latin typeface="+mj-lt"/>
              </a:rPr>
              <a:t>: Sugars provide only energy and fats provide concentrated source of energy</a:t>
            </a:r>
            <a:endParaRPr lang="en-IN" sz="24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76F11-7E9F-45E2-9B52-D71CF5361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343" y="2833227"/>
            <a:ext cx="2017480" cy="1354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52BF4-556A-4A5D-BFD0-E26037D0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834" y="5610368"/>
            <a:ext cx="2045188" cy="1242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50023-689E-43EF-BC46-2950ABFC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950" y="4226273"/>
            <a:ext cx="2014734" cy="134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68AE-2489-4037-B107-8FA8AFCE0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168" y="388896"/>
            <a:ext cx="3781749" cy="677094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BODY  BUILDING FOODS</a:t>
            </a:r>
            <a:endParaRPr lang="en-IN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302C8-EB9C-4B67-9FEE-885482C5E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64"/>
          <a:stretch/>
        </p:blipFill>
        <p:spPr>
          <a:xfrm>
            <a:off x="7396200" y="1645835"/>
            <a:ext cx="4795800" cy="442245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0CAC68C-FE22-4145-B9F8-2078A123CD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6414" y="1441017"/>
            <a:ext cx="7380012" cy="4832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Foods rich in protein are called body building foods. They are classified into two groups.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 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cs typeface="Times New Roman" panose="02020603050405020304" pitchFamily="18" charset="0"/>
              </a:rPr>
              <a:t>Milk, egg, meat &amp; fish: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They are rich in proteins of high biological value. These proteins have all the essential amino acids in correct proportion for the synthesis of body tissues.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cs typeface="Times New Roman" panose="02020603050405020304" pitchFamily="18" charset="0"/>
              </a:rPr>
              <a:t>Pulses, nuts and oilseeds: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They are rich in protein but may not contain all the essential amino acids required by the human body.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37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136F-1607-4D12-A201-3B1B6BD1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93" y="447590"/>
            <a:ext cx="3158765" cy="683628"/>
          </a:xfrm>
          <a:solidFill>
            <a:srgbClr val="FFFFCC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PROTECTIVE FOODS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50244-6A45-40FE-B0EB-2D02B33BA8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4780" y="1440370"/>
            <a:ext cx="7315200" cy="4832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Foods rich in protein, vitamins and minerals have regulatory functions in the body like maintaining the heartbeat, water balance, temperature, etc.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Protective foods are broadly classified into two groups.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 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Foods rich in vitamins and minerals and proteins of high biological value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eg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) milk, egg, and fish.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 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Foods rich in certain vitamins and minerals only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eg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anose="02020603050405020304" pitchFamily="18" charset="0"/>
              </a:rPr>
              <a:t>) green leafy vegetables and fruits.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FCD07-D156-4107-A677-866DDB0DF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007" y="447590"/>
            <a:ext cx="4048805" cy="27018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AAAF4-439F-43AC-9452-2969B855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1" y="3856416"/>
            <a:ext cx="4377179" cy="28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1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1790</Words>
  <Application>Microsoft Office PowerPoint</Application>
  <PresentationFormat>Widescreen</PresentationFormat>
  <Paragraphs>208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Algerian</vt:lpstr>
      <vt:lpstr>Arial</vt:lpstr>
      <vt:lpstr>Arial Narrow</vt:lpstr>
      <vt:lpstr>Bell MT</vt:lpstr>
      <vt:lpstr>Calibri</vt:lpstr>
      <vt:lpstr>Calibri Light</vt:lpstr>
      <vt:lpstr>Times New Roman</vt:lpstr>
      <vt:lpstr>Office Theme</vt:lpstr>
      <vt:lpstr>CLASSIFICATION OF FOOD</vt:lpstr>
      <vt:lpstr>Definitions</vt:lpstr>
      <vt:lpstr>Do you know these people  by profession ????</vt:lpstr>
      <vt:lpstr>FOOD GROUP CLASSIFICATION</vt:lpstr>
      <vt:lpstr>A. CLASSIFICATION OF FOOD BY ORIGIN</vt:lpstr>
      <vt:lpstr> Have your heard about  these terms????</vt:lpstr>
      <vt:lpstr>B. CLASSIFICATION BY FUNCTIONS</vt:lpstr>
      <vt:lpstr>BODY  BUILDING FOODS</vt:lpstr>
      <vt:lpstr>PROTECTIVE FOODS</vt:lpstr>
      <vt:lpstr>Which functional group will you match the following foods </vt:lpstr>
      <vt:lpstr>C. CLASSIFICATION BY CHEMICAL PROPERTIES</vt:lpstr>
      <vt:lpstr>D. CLASSIFICATION BY MASS</vt:lpstr>
      <vt:lpstr>E.CLASSIFICATION BY NUTRITIVE VALUE</vt:lpstr>
      <vt:lpstr>CEREALS AND MILLETS</vt:lpstr>
      <vt:lpstr>PULSES AND LEGUMES</vt:lpstr>
      <vt:lpstr>Identify the Foods</vt:lpstr>
      <vt:lpstr>NUTS AND OIL SEEDS</vt:lpstr>
      <vt:lpstr>VEGETABLES</vt:lpstr>
      <vt:lpstr>PowerPoint Presentation</vt:lpstr>
      <vt:lpstr>vegetable  group –  Say yes/No</vt:lpstr>
      <vt:lpstr>FRUITS</vt:lpstr>
      <vt:lpstr>MILK AND MILK PRODUCTS</vt:lpstr>
      <vt:lpstr>EGGS</vt:lpstr>
      <vt:lpstr>Meat, Fish and other Animal foods</vt:lpstr>
      <vt:lpstr>FATS AND OILS</vt:lpstr>
      <vt:lpstr>How Well Do You Know Your  Favorite Foods ? </vt:lpstr>
      <vt:lpstr>SUGARS AND CARBOHYDRATES</vt:lpstr>
      <vt:lpstr>CONDIMENTS AND SPICES</vt:lpstr>
      <vt:lpstr>SIGNIFICANCE OF FOOD GROUP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 chandrasekar</dc:creator>
  <cp:lastModifiedBy>Lenovo</cp:lastModifiedBy>
  <cp:revision>103</cp:revision>
  <dcterms:created xsi:type="dcterms:W3CDTF">2020-07-09T04:09:03Z</dcterms:created>
  <dcterms:modified xsi:type="dcterms:W3CDTF">2021-01-05T08:13:24Z</dcterms:modified>
</cp:coreProperties>
</file>